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9" r:id="rId1"/>
  </p:sldMasterIdLst>
  <p:sldIdLst>
    <p:sldId id="256" r:id="rId2"/>
    <p:sldId id="316" r:id="rId3"/>
    <p:sldId id="317" r:id="rId4"/>
    <p:sldId id="318" r:id="rId5"/>
    <p:sldId id="292" r:id="rId6"/>
    <p:sldId id="309" r:id="rId7"/>
    <p:sldId id="288" r:id="rId8"/>
    <p:sldId id="313" r:id="rId9"/>
    <p:sldId id="320" r:id="rId10"/>
    <p:sldId id="287" r:id="rId11"/>
    <p:sldId id="291" r:id="rId12"/>
    <p:sldId id="326" r:id="rId13"/>
    <p:sldId id="269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B73BD4-E96A-47FB-97BF-E10EB1BE2ED2}" v="8" dt="2025-10-09T09:16:54.7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720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braz Aragão" userId="9719c79557d9e55d" providerId="LiveId" clId="{ED43A9B9-A1FE-40BE-8C23-5952A59DD480}"/>
    <pc:docChg chg="undo redo custSel addSld delSld modSld sldOrd">
      <pc:chgData name="Gilbraz Aragão" userId="9719c79557d9e55d" providerId="LiveId" clId="{ED43A9B9-A1FE-40BE-8C23-5952A59DD480}" dt="2025-10-09T09:17:44.222" v="485" actId="47"/>
      <pc:docMkLst>
        <pc:docMk/>
      </pc:docMkLst>
      <pc:sldChg chg="modSp mod">
        <pc:chgData name="Gilbraz Aragão" userId="9719c79557d9e55d" providerId="LiveId" clId="{ED43A9B9-A1FE-40BE-8C23-5952A59DD480}" dt="2025-10-09T08:53:54.881" v="244" actId="20577"/>
        <pc:sldMkLst>
          <pc:docMk/>
          <pc:sldMk cId="0" sldId="256"/>
        </pc:sldMkLst>
        <pc:spChg chg="mod">
          <ac:chgData name="Gilbraz Aragão" userId="9719c79557d9e55d" providerId="LiveId" clId="{ED43A9B9-A1FE-40BE-8C23-5952A59DD480}" dt="2025-10-09T08:53:54.881" v="244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Gilbraz Aragão" userId="9719c79557d9e55d" providerId="LiveId" clId="{ED43A9B9-A1FE-40BE-8C23-5952A59DD480}" dt="2025-10-09T08:36:33.326" v="10" actId="47"/>
        <pc:sldMkLst>
          <pc:docMk/>
          <pc:sldMk cId="0" sldId="258"/>
        </pc:sldMkLst>
      </pc:sldChg>
      <pc:sldChg chg="add del">
        <pc:chgData name="Gilbraz Aragão" userId="9719c79557d9e55d" providerId="LiveId" clId="{ED43A9B9-A1FE-40BE-8C23-5952A59DD480}" dt="2025-10-09T08:37:47.090" v="14"/>
        <pc:sldMkLst>
          <pc:docMk/>
          <pc:sldMk cId="0" sldId="269"/>
        </pc:sldMkLst>
      </pc:sldChg>
      <pc:sldChg chg="del">
        <pc:chgData name="Gilbraz Aragão" userId="9719c79557d9e55d" providerId="LiveId" clId="{ED43A9B9-A1FE-40BE-8C23-5952A59DD480}" dt="2025-10-09T08:36:36.823" v="11" actId="47"/>
        <pc:sldMkLst>
          <pc:docMk/>
          <pc:sldMk cId="0" sldId="271"/>
        </pc:sldMkLst>
      </pc:sldChg>
      <pc:sldChg chg="del">
        <pc:chgData name="Gilbraz Aragão" userId="9719c79557d9e55d" providerId="LiveId" clId="{ED43A9B9-A1FE-40BE-8C23-5952A59DD480}" dt="2025-10-09T08:36:44.830" v="13" actId="47"/>
        <pc:sldMkLst>
          <pc:docMk/>
          <pc:sldMk cId="0" sldId="272"/>
        </pc:sldMkLst>
      </pc:sldChg>
      <pc:sldChg chg="add del">
        <pc:chgData name="Gilbraz Aragão" userId="9719c79557d9e55d" providerId="LiveId" clId="{ED43A9B9-A1FE-40BE-8C23-5952A59DD480}" dt="2025-10-09T08:38:36.327" v="17" actId="47"/>
        <pc:sldMkLst>
          <pc:docMk/>
          <pc:sldMk cId="0" sldId="273"/>
        </pc:sldMkLst>
      </pc:sldChg>
      <pc:sldChg chg="del">
        <pc:chgData name="Gilbraz Aragão" userId="9719c79557d9e55d" providerId="LiveId" clId="{ED43A9B9-A1FE-40BE-8C23-5952A59DD480}" dt="2025-10-09T08:36:13.682" v="9" actId="47"/>
        <pc:sldMkLst>
          <pc:docMk/>
          <pc:sldMk cId="0" sldId="286"/>
        </pc:sldMkLst>
      </pc:sldChg>
      <pc:sldChg chg="modSp mod ord">
        <pc:chgData name="Gilbraz Aragão" userId="9719c79557d9e55d" providerId="LiveId" clId="{ED43A9B9-A1FE-40BE-8C23-5952A59DD480}" dt="2025-10-09T08:51:57.499" v="188" actId="6549"/>
        <pc:sldMkLst>
          <pc:docMk/>
          <pc:sldMk cId="0" sldId="287"/>
        </pc:sldMkLst>
        <pc:spChg chg="mod">
          <ac:chgData name="Gilbraz Aragão" userId="9719c79557d9e55d" providerId="LiveId" clId="{ED43A9B9-A1FE-40BE-8C23-5952A59DD480}" dt="2025-10-09T08:51:57.499" v="188" actId="6549"/>
          <ac:spMkLst>
            <pc:docMk/>
            <pc:sldMk cId="0" sldId="287"/>
            <ac:spMk id="21506" creationId="{00000000-0000-0000-0000-000000000000}"/>
          </ac:spMkLst>
        </pc:spChg>
      </pc:sldChg>
      <pc:sldChg chg="ord">
        <pc:chgData name="Gilbraz Aragão" userId="9719c79557d9e55d" providerId="LiveId" clId="{ED43A9B9-A1FE-40BE-8C23-5952A59DD480}" dt="2025-10-09T09:03:25.944" v="251"/>
        <pc:sldMkLst>
          <pc:docMk/>
          <pc:sldMk cId="0" sldId="288"/>
        </pc:sldMkLst>
      </pc:sldChg>
      <pc:sldChg chg="ord">
        <pc:chgData name="Gilbraz Aragão" userId="9719c79557d9e55d" providerId="LiveId" clId="{ED43A9B9-A1FE-40BE-8C23-5952A59DD480}" dt="2025-10-09T09:04:04.328" v="257"/>
        <pc:sldMkLst>
          <pc:docMk/>
          <pc:sldMk cId="0" sldId="292"/>
        </pc:sldMkLst>
      </pc:sldChg>
      <pc:sldChg chg="del">
        <pc:chgData name="Gilbraz Aragão" userId="9719c79557d9e55d" providerId="LiveId" clId="{ED43A9B9-A1FE-40BE-8C23-5952A59DD480}" dt="2025-10-09T09:04:08.260" v="258" actId="47"/>
        <pc:sldMkLst>
          <pc:docMk/>
          <pc:sldMk cId="0" sldId="307"/>
        </pc:sldMkLst>
      </pc:sldChg>
      <pc:sldChg chg="del">
        <pc:chgData name="Gilbraz Aragão" userId="9719c79557d9e55d" providerId="LiveId" clId="{ED43A9B9-A1FE-40BE-8C23-5952A59DD480}" dt="2025-10-09T08:36:41.768" v="12" actId="47"/>
        <pc:sldMkLst>
          <pc:docMk/>
          <pc:sldMk cId="0" sldId="321"/>
        </pc:sldMkLst>
      </pc:sldChg>
      <pc:sldChg chg="del">
        <pc:chgData name="Gilbraz Aragão" userId="9719c79557d9e55d" providerId="LiveId" clId="{ED43A9B9-A1FE-40BE-8C23-5952A59DD480}" dt="2025-10-09T09:03:17.801" v="249" actId="47"/>
        <pc:sldMkLst>
          <pc:docMk/>
          <pc:sldMk cId="0" sldId="324"/>
        </pc:sldMkLst>
      </pc:sldChg>
      <pc:sldChg chg="del">
        <pc:chgData name="Gilbraz Aragão" userId="9719c79557d9e55d" providerId="LiveId" clId="{ED43A9B9-A1FE-40BE-8C23-5952A59DD480}" dt="2025-10-09T09:17:44.222" v="485" actId="47"/>
        <pc:sldMkLst>
          <pc:docMk/>
          <pc:sldMk cId="3631288148" sldId="325"/>
        </pc:sldMkLst>
      </pc:sldChg>
      <pc:sldChg chg="modSp add mod ord">
        <pc:chgData name="Gilbraz Aragão" userId="9719c79557d9e55d" providerId="LiveId" clId="{ED43A9B9-A1FE-40BE-8C23-5952A59DD480}" dt="2025-10-09T09:17:02.825" v="484" actId="255"/>
        <pc:sldMkLst>
          <pc:docMk/>
          <pc:sldMk cId="229492837" sldId="326"/>
        </pc:sldMkLst>
        <pc:spChg chg="mod">
          <ac:chgData name="Gilbraz Aragão" userId="9719c79557d9e55d" providerId="LiveId" clId="{ED43A9B9-A1FE-40BE-8C23-5952A59DD480}" dt="2025-10-09T09:17:02.825" v="484" actId="255"/>
          <ac:spMkLst>
            <pc:docMk/>
            <pc:sldMk cId="229492837" sldId="326"/>
            <ac:spMk id="21506" creationId="{56FFAEFD-93DF-026D-727A-50D8845D46A5}"/>
          </ac:spMkLst>
        </pc:spChg>
      </pc:sldChg>
      <pc:sldChg chg="del">
        <pc:chgData name="Gilbraz Aragão" userId="9719c79557d9e55d" providerId="LiveId" clId="{ED43A9B9-A1FE-40BE-8C23-5952A59DD480}" dt="2025-10-09T08:38:54.037" v="19" actId="47"/>
        <pc:sldMkLst>
          <pc:docMk/>
          <pc:sldMk cId="4127384638" sldId="326"/>
        </pc:sldMkLst>
      </pc:sldChg>
      <pc:sldChg chg="del">
        <pc:chgData name="Gilbraz Aragão" userId="9719c79557d9e55d" providerId="LiveId" clId="{ED43A9B9-A1FE-40BE-8C23-5952A59DD480}" dt="2025-10-09T08:38:40.366" v="18" actId="47"/>
        <pc:sldMkLst>
          <pc:docMk/>
          <pc:sldMk cId="1960216790" sldId="32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F8CC3-B052-4C4B-A459-11D2F21BEA63}" type="datetimeFigureOut">
              <a:rPr lang="pt-BR"/>
              <a:pPr>
                <a:defRPr/>
              </a:pPr>
              <a:t>09/10/2025</a:t>
            </a:fld>
            <a:endParaRPr lang="pt-B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ECD139A4-3BC5-433B-8497-05E91790CF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30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52071-3623-4D28-A441-6EB07BD2A719}" type="datetimeFigureOut">
              <a:rPr lang="pt-BR"/>
              <a:pPr>
                <a:defRPr/>
              </a:pPr>
              <a:t>09/10/2025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1E6C-C98A-490D-8079-0ED15F018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9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9E2E6-D75F-4AB0-9C25-0D933A97AEE2}" type="datetimeFigureOut">
              <a:rPr lang="pt-BR"/>
              <a:pPr>
                <a:defRPr/>
              </a:pPr>
              <a:t>09/10/2025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3423-F4C6-423E-A2C0-0B81234E16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0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FF9AE-0F1C-4278-AB1C-A7D29B39AA67}" type="datetimeFigureOut">
              <a:rPr lang="pt-BR"/>
              <a:pPr>
                <a:defRPr/>
              </a:pPr>
              <a:t>09/10/2025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47C1-AC08-44CD-A223-F77C931D09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44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6DBC378-C5A9-4A6F-B814-E685B869F6EF}" type="datetimeFigureOut">
              <a:rPr lang="pt-BR"/>
              <a:pPr>
                <a:defRPr/>
              </a:pPr>
              <a:t>09/10/2025</a:t>
            </a:fld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21DF0A1E-A11D-4D99-9B45-C0D53EE7BB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47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A9F0-D5CF-4029-9987-6CDED8DF9C1A}" type="datetimeFigureOut">
              <a:rPr lang="pt-BR"/>
              <a:pPr>
                <a:defRPr/>
              </a:pPr>
              <a:t>09/10/2025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D558-4531-4C05-B715-B0B5507922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03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1F5C-8575-4B4E-9197-C394F7D32202}" type="datetimeFigureOut">
              <a:rPr lang="pt-BR"/>
              <a:pPr>
                <a:defRPr/>
              </a:pPr>
              <a:t>09/10/2025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C5DEC-B541-4B1D-B482-831A83E71D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18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220F8-194A-4302-A9F7-353935978A46}" type="datetimeFigureOut">
              <a:rPr lang="pt-BR"/>
              <a:pPr>
                <a:defRPr/>
              </a:pPr>
              <a:t>09/10/2025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CECD7-4187-460B-AD34-075166514B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61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26AE-364C-4882-916E-285399633A8F}" type="datetimeFigureOut">
              <a:rPr lang="pt-BR"/>
              <a:pPr>
                <a:defRPr/>
              </a:pPr>
              <a:t>09/10/2025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0B0D3-F94B-41EF-BA07-32CE899499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73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54991-A5B2-44B7-8A5E-D8ED71C4EEA0}" type="datetimeFigureOut">
              <a:rPr lang="pt-BR"/>
              <a:pPr>
                <a:defRPr/>
              </a:pPr>
              <a:t>09/10/2025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7D248-F441-4B73-BB3D-E25BE4994F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07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DFA1-9C91-49CA-BCAB-76335C0B3C85}" type="datetimeFigureOut">
              <a:rPr lang="pt-BR"/>
              <a:pPr>
                <a:defRPr/>
              </a:pPr>
              <a:t>09/10/2025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DE8DA-D3AF-41A3-81FE-83E70A5180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31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035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D66223-BB0F-4935-A259-4315C861F7DA}" type="datetimeFigureOut">
              <a:rPr lang="pt-BR"/>
              <a:pPr>
                <a:defRPr/>
              </a:pPr>
              <a:t>09/10/2025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B89FA80-DC19-4751-B516-A84DD1EDE5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85" r:id="rId2"/>
    <p:sldLayoutId id="2147484393" r:id="rId3"/>
    <p:sldLayoutId id="2147484386" r:id="rId4"/>
    <p:sldLayoutId id="2147484387" r:id="rId5"/>
    <p:sldLayoutId id="2147484388" r:id="rId6"/>
    <p:sldLayoutId id="2147484389" r:id="rId7"/>
    <p:sldLayoutId id="2147484394" r:id="rId8"/>
    <p:sldLayoutId id="2147484395" r:id="rId9"/>
    <p:sldLayoutId id="2147484390" r:id="rId10"/>
    <p:sldLayoutId id="21474843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unicap.br/observatorio2" TargetMode="External"/><Relationship Id="rId2" Type="http://schemas.openxmlformats.org/officeDocument/2006/relationships/hyperlink" Target="mailto:gilbraz.aragao@unicap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50990" y="702365"/>
            <a:ext cx="2922198" cy="3765666"/>
          </a:xfrm>
        </p:spPr>
        <p:txBody>
          <a:bodyPr anchor="b">
            <a:normAutofit/>
          </a:bodyPr>
          <a:lstStyle/>
          <a:p>
            <a:r>
              <a:rPr lang="pt-BR" sz="3900" b="1" dirty="0"/>
              <a:t>TRIÁLOGOS </a:t>
            </a:r>
            <a:r>
              <a:rPr lang="pt-BR" sz="3900" b="1" dirty="0" err="1"/>
              <a:t>trans-RELIGIOSOS</a:t>
            </a:r>
            <a:endParaRPr lang="pt-BR" sz="3900" dirty="0"/>
          </a:p>
        </p:txBody>
      </p:sp>
      <p:pic>
        <p:nvPicPr>
          <p:cNvPr id="40" name="Picture 39" descr="Caixas de diálogo verdes">
            <a:extLst>
              <a:ext uri="{FF2B5EF4-FFF2-40B4-BE49-F238E27FC236}">
                <a16:creationId xmlns:a16="http://schemas.microsoft.com/office/drawing/2014/main" id="{A08AD97F-A83F-36C6-6D0E-F74B70DD3E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671" r="21500" b="2"/>
          <a:stretch>
            <a:fillRect/>
          </a:stretch>
        </p:blipFill>
        <p:spPr>
          <a:xfrm>
            <a:off x="20" y="10"/>
            <a:ext cx="5175811" cy="685799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55054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dirty="0"/>
              <a:t>A transdisciplinaridade colabora para um processo </a:t>
            </a:r>
            <a:r>
              <a:rPr lang="pt-BR" altLang="pt-BR" dirty="0" err="1"/>
              <a:t>trialogal</a:t>
            </a:r>
            <a:r>
              <a:rPr lang="pt-BR" altLang="pt-BR" dirty="0"/>
              <a:t>, pois engendra uma atitude transcultural e </a:t>
            </a:r>
            <a:r>
              <a:rPr lang="pt-BR" altLang="pt-BR" dirty="0" err="1"/>
              <a:t>transreligiosa</a:t>
            </a:r>
            <a:r>
              <a:rPr lang="pt-BR" altLang="pt-BR" dirty="0"/>
              <a:t>. A atitude transcultural designa a abertura de todas as culturas para aquilo que as atravessa e as ultrapassa, indicando que nenhuma cultura se constitui em um lugar privilegiado a partir do qual podemos julgar universalmente as outras, como nenhuma religião pode ser a única verdadeira – mesmo que cada uma possa se experimentar como absolutamente verdadeira e universal.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dirty="0"/>
              <a:t>Nessa linha, a </a:t>
            </a:r>
            <a:r>
              <a:rPr lang="pt-BR" altLang="pt-BR" dirty="0" err="1"/>
              <a:t>transreligiosidade</a:t>
            </a:r>
            <a:r>
              <a:rPr lang="pt-BR" altLang="pt-BR" dirty="0"/>
              <a:t> indica que em um mesmo nível de realidade religiões diversas seriam possivelmente antagônicas </a:t>
            </a:r>
            <a:r>
              <a:rPr lang="pt-BR" dirty="0"/>
              <a:t>e excludentes, mas se considerarmos outros níveis, surge um “Terceiro” que, incluído, as pode reconciliar. Trata-se da base antropológica que constitui a todos e exige uma hospitalidade e comunhão ética, ou da altitude mística para cujo silêncio e sonho comum colaboram os sons diferentes de todas as tradições espirituais.</a:t>
            </a:r>
            <a:endParaRPr lang="pt-BR" alt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5" r="5703" b="1"/>
          <a:stretch/>
        </p:blipFill>
        <p:spPr bwMode="auto">
          <a:xfrm>
            <a:off x="5845889" y="3506112"/>
            <a:ext cx="3298111" cy="3351888"/>
          </a:xfrm>
          <a:custGeom>
            <a:avLst/>
            <a:gdLst>
              <a:gd name="connsiteX0" fmla="*/ 0 w 4397481"/>
              <a:gd name="connsiteY0" fmla="*/ 0 h 3351888"/>
              <a:gd name="connsiteX1" fmla="*/ 4397481 w 4397481"/>
              <a:gd name="connsiteY1" fmla="*/ 0 h 3351888"/>
              <a:gd name="connsiteX2" fmla="*/ 4397481 w 4397481"/>
              <a:gd name="connsiteY2" fmla="*/ 3351888 h 3351888"/>
              <a:gd name="connsiteX3" fmla="*/ 1552363 w 4397481"/>
              <a:gd name="connsiteY3" fmla="*/ 3351888 h 3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5029"/>
          <a:stretch/>
        </p:blipFill>
        <p:spPr bwMode="auto">
          <a:xfrm>
            <a:off x="20" y="10"/>
            <a:ext cx="6865999" cy="6863475"/>
          </a:xfrm>
          <a:custGeom>
            <a:avLst/>
            <a:gdLst>
              <a:gd name="connsiteX0" fmla="*/ 0 w 9154693"/>
              <a:gd name="connsiteY0" fmla="*/ 0 h 6863485"/>
              <a:gd name="connsiteX1" fmla="*/ 5976000 w 9154693"/>
              <a:gd name="connsiteY1" fmla="*/ 0 h 6863485"/>
              <a:gd name="connsiteX2" fmla="*/ 9154693 w 9154693"/>
              <a:gd name="connsiteY2" fmla="*/ 6863485 h 6863485"/>
              <a:gd name="connsiteX3" fmla="*/ 0 w 9154693"/>
              <a:gd name="connsiteY3" fmla="*/ 6863485 h 6863485"/>
              <a:gd name="connsiteX4" fmla="*/ 0 w 9154693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1" b="-2"/>
          <a:stretch/>
        </p:blipFill>
        <p:spPr bwMode="auto">
          <a:xfrm>
            <a:off x="4626141" y="10"/>
            <a:ext cx="4517859" cy="3346394"/>
          </a:xfrm>
          <a:custGeom>
            <a:avLst/>
            <a:gdLst>
              <a:gd name="connsiteX0" fmla="*/ 0 w 6023811"/>
              <a:gd name="connsiteY0" fmla="*/ 0 h 3346404"/>
              <a:gd name="connsiteX1" fmla="*/ 6023811 w 6023811"/>
              <a:gd name="connsiteY1" fmla="*/ 0 h 3346404"/>
              <a:gd name="connsiteX2" fmla="*/ 6023811 w 6023811"/>
              <a:gd name="connsiteY2" fmla="*/ 3346404 h 3346404"/>
              <a:gd name="connsiteX3" fmla="*/ 1549824 w 6023811"/>
              <a:gd name="connsiteY3" fmla="*/ 3346404 h 33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B725D-EF98-412A-1D40-A9634138E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">
            <a:extLst>
              <a:ext uri="{FF2B5EF4-FFF2-40B4-BE49-F238E27FC236}">
                <a16:creationId xmlns:a16="http://schemas.microsoft.com/office/drawing/2014/main" id="{56FFAEFD-93DF-026D-727A-50D8845D4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55054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dirty="0"/>
              <a:t>Tendências na Transdisciplinaridade:</a:t>
            </a:r>
          </a:p>
          <a:p>
            <a:pPr marL="0" indent="0" eaLnBrk="1" hangingPunct="1">
              <a:buNone/>
            </a:pPr>
            <a:r>
              <a:rPr lang="en-US" sz="1000" dirty="0"/>
              <a:t>McGregor, S. L. T. (2023). </a:t>
            </a:r>
            <a:r>
              <a:rPr lang="en-US" sz="1000" b="1" dirty="0" err="1"/>
              <a:t>Transdisciplinarity</a:t>
            </a:r>
            <a:r>
              <a:rPr lang="en-US" sz="1000" dirty="0"/>
              <a:t> and Public Policy:  </a:t>
            </a:r>
            <a:r>
              <a:rPr lang="en-US" sz="1000" dirty="0" err="1"/>
              <a:t>Nicolescuian</a:t>
            </a:r>
            <a:r>
              <a:rPr lang="en-US" sz="1000" dirty="0"/>
              <a:t>, Zurich, and Brazilian Approaches. </a:t>
            </a:r>
            <a:r>
              <a:rPr lang="en-US" sz="1000" i="1" dirty="0"/>
              <a:t>Transdisciplinary Journal of Engineering &amp; Science</a:t>
            </a:r>
            <a:r>
              <a:rPr lang="en-US" sz="1000" dirty="0"/>
              <a:t>, </a:t>
            </a:r>
            <a:r>
              <a:rPr lang="en-US" sz="1000" i="1" dirty="0"/>
              <a:t>14</a:t>
            </a:r>
            <a:r>
              <a:rPr lang="en-US" sz="1000" dirty="0"/>
              <a:t>. </a:t>
            </a:r>
            <a:r>
              <a:rPr lang="en-US" sz="1000" u="sng" dirty="0"/>
              <a:t>https://consultmcgregor.com/images/Documents/td_and_public_policy_as_published_2023.pdf</a:t>
            </a:r>
            <a:endParaRPr lang="en-US" sz="10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t-BR" altLang="pt-BR" dirty="0"/>
          </a:p>
          <a:p>
            <a:r>
              <a:rPr lang="pt-BR" dirty="0"/>
              <a:t> </a:t>
            </a:r>
            <a:r>
              <a:rPr lang="pt-BR" b="1" dirty="0" err="1"/>
              <a:t>Nicolescu</a:t>
            </a:r>
            <a:r>
              <a:rPr lang="pt-BR" b="1" dirty="0"/>
              <a:t>: </a:t>
            </a:r>
            <a:r>
              <a:rPr lang="pt-BR" dirty="0"/>
              <a:t>mais filosófica</a:t>
            </a:r>
            <a:endParaRPr lang="pt-BR" b="1" dirty="0"/>
          </a:p>
          <a:p>
            <a:pPr marL="0" indent="0">
              <a:buNone/>
            </a:pPr>
            <a:r>
              <a:rPr lang="en-US" sz="1000" dirty="0"/>
              <a:t>Nicolescu, Basarab (2010). Methodology of </a:t>
            </a:r>
            <a:r>
              <a:rPr lang="en-US" sz="1000" b="1" dirty="0" err="1"/>
              <a:t>Transdisciplinarity</a:t>
            </a:r>
            <a:r>
              <a:rPr lang="en-US" sz="1000" dirty="0"/>
              <a:t> - levels of reality, the logic of the included middle, and complexity. </a:t>
            </a:r>
            <a:r>
              <a:rPr lang="en-US" sz="1000" i="1" dirty="0"/>
              <a:t>Transdisciplinary Journal of Engineering &amp; Science, 1.</a:t>
            </a:r>
            <a:r>
              <a:rPr lang="en-US" sz="1000" dirty="0"/>
              <a:t> </a:t>
            </a:r>
            <a:r>
              <a:rPr lang="en-US" sz="1000" u="sng" dirty="0"/>
              <a:t>https://www.atlas-tjes.org/index.php/tjes/article/view/9</a:t>
            </a:r>
            <a:endParaRPr lang="pt-BR" dirty="0"/>
          </a:p>
          <a:p>
            <a:r>
              <a:rPr lang="pt-BR" dirty="0"/>
              <a:t> </a:t>
            </a:r>
            <a:r>
              <a:rPr lang="pt-BR" b="1" dirty="0" err="1"/>
              <a:t>Schüz</a:t>
            </a:r>
            <a:r>
              <a:rPr lang="pt-BR" b="1" dirty="0"/>
              <a:t>: </a:t>
            </a:r>
            <a:r>
              <a:rPr lang="pt-BR" dirty="0"/>
              <a:t>mais pragmática</a:t>
            </a:r>
          </a:p>
          <a:p>
            <a:pPr marL="0" indent="0">
              <a:buNone/>
            </a:pPr>
            <a:r>
              <a:rPr lang="pt-BR" b="1" dirty="0"/>
              <a:t> </a:t>
            </a:r>
            <a:r>
              <a:rPr lang="en-US" sz="1000" dirty="0" err="1"/>
              <a:t>Schüz</a:t>
            </a:r>
            <a:r>
              <a:rPr lang="en-US" sz="1000" dirty="0"/>
              <a:t>, Mathias (Ed.). (2025). </a:t>
            </a:r>
            <a:r>
              <a:rPr lang="en-US" sz="1000" b="1" i="1" dirty="0"/>
              <a:t>Transdisciplinary</a:t>
            </a:r>
            <a:r>
              <a:rPr lang="en-US" sz="1000" i="1" dirty="0"/>
              <a:t> Thinking and Acting: Fundamentals and Perspectives</a:t>
            </a:r>
            <a:r>
              <a:rPr lang="en-US" sz="1000" dirty="0"/>
              <a:t>. Springer Nature, pp. 3-32. </a:t>
            </a:r>
            <a:r>
              <a:rPr lang="en-US" sz="1000" u="sng" dirty="0"/>
              <a:t>https://link.springer.com/book/10.1007/978-3-031-70680-6</a:t>
            </a:r>
            <a:r>
              <a:rPr lang="en-US" sz="1000" dirty="0"/>
              <a:t> </a:t>
            </a:r>
          </a:p>
          <a:p>
            <a:r>
              <a:rPr lang="pt-BR" b="1" dirty="0"/>
              <a:t>  Weil:</a:t>
            </a:r>
            <a:r>
              <a:rPr lang="pt-BR" dirty="0"/>
              <a:t> mais holística</a:t>
            </a:r>
          </a:p>
          <a:p>
            <a:pPr marL="0" indent="0">
              <a:buNone/>
            </a:pPr>
            <a:r>
              <a:rPr lang="pt-BR" sz="1000" dirty="0"/>
              <a:t> Weil, Pierre; Crema, Roberto; D´</a:t>
            </a:r>
            <a:r>
              <a:rPr lang="pt-BR" sz="1000" dirty="0" err="1"/>
              <a:t>Ambrosio</a:t>
            </a:r>
            <a:r>
              <a:rPr lang="pt-BR" sz="1000" dirty="0"/>
              <a:t>, Ubiratan (1993). </a:t>
            </a:r>
            <a:r>
              <a:rPr lang="pt-BR" sz="1000" i="1" dirty="0"/>
              <a:t>Rumo à nova </a:t>
            </a:r>
            <a:r>
              <a:rPr lang="pt-BR" sz="1000" b="1" i="1" dirty="0"/>
              <a:t>transdisciplinaridade</a:t>
            </a:r>
            <a:r>
              <a:rPr lang="pt-BR" sz="1000" i="1" dirty="0"/>
              <a:t>: sistemas abertos de conhecimento.</a:t>
            </a:r>
            <a:r>
              <a:rPr lang="pt-BR" sz="1000" dirty="0"/>
              <a:t> </a:t>
            </a:r>
            <a:r>
              <a:rPr lang="pt-BR" sz="1000" dirty="0" err="1"/>
              <a:t>Summus</a:t>
            </a:r>
            <a:r>
              <a:rPr lang="pt-BR" sz="1000" dirty="0"/>
              <a:t> Editorial. </a:t>
            </a:r>
            <a:r>
              <a:rPr lang="pt-BR" sz="1000" u="sng" dirty="0"/>
              <a:t>https://www.amazon.com.br/Rumo-Nova-Transdisciplinaridade-Pierre-Weil/dp/8532304427</a:t>
            </a:r>
            <a:r>
              <a:rPr lang="pt-BR" sz="1000" dirty="0"/>
              <a:t> </a:t>
            </a:r>
          </a:p>
          <a:p>
            <a:r>
              <a:rPr lang="pt-BR" dirty="0"/>
              <a:t> </a:t>
            </a:r>
            <a:r>
              <a:rPr lang="pt-BR" b="1" dirty="0"/>
              <a:t>HPTD-M:</a:t>
            </a:r>
            <a:r>
              <a:rPr lang="pt-BR" dirty="0"/>
              <a:t> três tipos de lógica</a:t>
            </a:r>
          </a:p>
          <a:p>
            <a:pPr marL="0" indent="0">
              <a:buNone/>
            </a:pPr>
            <a:r>
              <a:rPr lang="en-US" sz="1000" dirty="0"/>
              <a:t>Costa, L.S.G.M &amp; Thieriot L., M. (2024). </a:t>
            </a:r>
            <a:r>
              <a:rPr lang="en-US" sz="1000" b="1" dirty="0"/>
              <a:t>Transdisciplinary</a:t>
            </a:r>
            <a:r>
              <a:rPr lang="en-US" sz="1000" dirty="0"/>
              <a:t> Management and Leadership: A new interpretation of the 1994 TD Charter and 1996 Delor´s Report (UNESCO). Presentation on November 7 by Canada at the </a:t>
            </a:r>
            <a:r>
              <a:rPr lang="en-US" sz="1000" i="1" dirty="0"/>
              <a:t>World Celebration of the 30th Anniversary of the Transdisciplinary Charter. </a:t>
            </a:r>
            <a:r>
              <a:rPr lang="en-US" sz="1000" dirty="0"/>
              <a:t>14 slides available at the ResearchGate: </a:t>
            </a:r>
            <a:r>
              <a:rPr lang="en-US" sz="1000" u="sng" dirty="0"/>
              <a:t>https://doi.org/10.13140/RG.2.2.24077.76003</a:t>
            </a:r>
            <a:r>
              <a:rPr lang="en-US" sz="1000" dirty="0"/>
              <a:t>. The 29-minute video is available at: </a:t>
            </a:r>
            <a:r>
              <a:rPr lang="en-US" sz="1000" u="sng" dirty="0"/>
              <a:t>https://youtu.be/fBgeXqROoxg?si=1OkAINqejzoQddW1</a:t>
            </a:r>
            <a:endParaRPr lang="en-US" sz="1000" dirty="0"/>
          </a:p>
          <a:p>
            <a:pPr marL="0" indent="0">
              <a:buNone/>
            </a:pPr>
            <a:endParaRPr lang="pt-BR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949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1727200"/>
          </a:xfrm>
        </p:spPr>
        <p:txBody>
          <a:bodyPr/>
          <a:lstStyle/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pt-BR" altLang="pt-BR" dirty="0"/>
              <a:t>Pra continuar a conversa: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pt-BR" altLang="pt-BR" dirty="0">
                <a:hlinkClick r:id="rId2"/>
              </a:rPr>
              <a:t>gilbraz.aragao@unicap.br</a:t>
            </a:r>
            <a:endParaRPr lang="pt-BR" altLang="pt-BR" dirty="0"/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pt-BR" altLang="pt-BR" dirty="0">
                <a:hlinkClick r:id="rId3"/>
              </a:rPr>
              <a:t>https://www1.unicap.br/observatorio2</a:t>
            </a:r>
            <a:r>
              <a:rPr lang="pt-BR" altLang="pt-BR" dirty="0"/>
              <a:t> </a:t>
            </a:r>
          </a:p>
        </p:txBody>
      </p:sp>
      <p:pic>
        <p:nvPicPr>
          <p:cNvPr id="37891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916113"/>
            <a:ext cx="86042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692150"/>
            <a:ext cx="8218487" cy="561657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altLang="pt-BR"/>
              <a:t>Frente à diversidade da “aldeia global”, têm surgido crenças mais razoáveis (se sigo a Jesus, posso encontrar uma vida boa, verdadeira e abençoada pelo seu caminho de amor, mas entendo que outros possam descobrir outras espiritualidades válidas) e até mais pluralistas (há algo da consciência de Cristo em todos os seres e culturas, sendo o cristianismo uma de suas interpretações).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altLang="pt-BR"/>
              <a:t>Inclusive religiosidades mais integrais e trânsfugas (a espiritualidade também se verifica na profundidade da observação científica e nas relações intersubjetivas profundas, podendo-se conceber uma "missa sobre o mundo" para além das místicas explicitamente eclesiais).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altLang="pt-BR"/>
              <a:t>Mas temos ainda uma visão mágica da espiritualidade (por exemplo, Jesus altera o mundo milagrosamente e atende as minhas preces por prosperidade e riqueza) e também uma visão mítica das coisas (segundo a qual Jesus traz a verdade eterna sobre tudo - e contra todos os que não têm fé nele).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t-BR" altLang="pt-BR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t-BR" altLang="pt-BR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t-BR" altLang="pt-BR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t-BR" altLang="pt-BR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t-BR" alt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4987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150"/>
            <a:ext cx="8218488" cy="56165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dirty="0"/>
              <a:t>Como perceber um dinamismo espiritual comum e </a:t>
            </a:r>
            <a:r>
              <a:rPr lang="pt-BR" altLang="pt-BR" dirty="0" err="1"/>
              <a:t>humanizante</a:t>
            </a:r>
            <a:r>
              <a:rPr lang="pt-BR" altLang="pt-BR" dirty="0"/>
              <a:t> entre e para além das religiões? As experiências místicas podem ser fator de paz justa, enquanto respeito ao mistério da realidade – que nos atravessa e ultrapassa.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dirty="0"/>
              <a:t>Essa busca passa pelo diálogo, que requer consciência da humildade, abertura para o valor da alteridade e fidelidade à própria tradição. Mas também que se busque (com) a verdade e que se cultive, principalmente, a compaixão, a “regra de ouro”.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dirty="0"/>
              <a:t>Ao contrário da tese exclusivista tradicional ‘Fora da minha igreja não há salvação’, ou melhor pontuando a proposta inclusivista mais recente ‘Fora do meu salvador não há salvação’, ensaia-se um projeto mais radical: ‘Fora da caridade, do cuidado com o mundo, não há salvação’.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dirty="0"/>
              <a:t>Tal diálogo se desenvolve pelo serviço à justiça e cuidado com a Terra, pelos intercâmbios teológicos e pela partilha das experiências religiosas. Mas como criar conteúdos e processos de aprendizagem para esse caminho?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t-BR" altLang="pt-BR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t-BR" altLang="pt-BR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t-BR" altLang="pt-BR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t-BR" alt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r="1" b="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150"/>
            <a:ext cx="8218488" cy="56165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altLang="pt-BR" dirty="0"/>
              <a:t>As Ciências da Religião surgem como campo de conhecimento aberto à complementariedade das disciplinas científicas e alicerçadas em uma epistemologia das controvérsias.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altLang="pt-BR" dirty="0"/>
              <a:t>A transdisciplinaridade, principal metodologia do pensamento complexo (Morin), desenvolve esses fundamentos científico-culturais, em uma forma nova de ver e entender a natureza, a vida e a humanidade. Ela busca a unidade do conhecimento para nos ajudar a encontrar sentido para a existência.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altLang="pt-BR" dirty="0"/>
              <a:t>A transdisciplinaridade reivindica a centralidade da vida nas discussões sobre a realidade, propondo uma mudança na compreensão do conhecimento, como relação, tendo por base três princípios: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t-BR" altLang="pt-BR" dirty="0"/>
              <a:t>considerar vários níveis de realidade;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t-BR" altLang="pt-BR" dirty="0"/>
              <a:t>trabalhar com a lógica do Terceiro Termo Incluído (</a:t>
            </a:r>
            <a:r>
              <a:rPr lang="pt-BR" altLang="pt-BR" dirty="0" err="1"/>
              <a:t>Nicolescu</a:t>
            </a:r>
            <a:r>
              <a:rPr lang="pt-BR" altLang="pt-BR" dirty="0"/>
              <a:t>) ou Terceiro Intérprete (</a:t>
            </a:r>
            <a:r>
              <a:rPr lang="pt-BR" altLang="pt-BR" dirty="0" err="1"/>
              <a:t>Wunemburger</a:t>
            </a:r>
            <a:r>
              <a:rPr lang="pt-BR" altLang="pt-BR" dirty="0"/>
              <a:t>) ou Terceiro Comparativo (Freiberger);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t-BR" altLang="pt-BR" dirty="0"/>
              <a:t>abranger a visão da complexidade dos fenômenos.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pt-BR" alt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EE6C75A5-F4B8-415F-B4EA-A9AD45087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D9CC178-C06A-480F-AAFC-127638C29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7235C6D-8D65-4BC6-AE0E-523AB3C8D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28677" name="Espaço Reservado para Conteúdo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r="-2" b="-2"/>
          <a:stretch/>
        </p:blipFill>
        <p:spPr>
          <a:xfrm>
            <a:off x="20" y="10"/>
            <a:ext cx="9143980" cy="68579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150"/>
            <a:ext cx="8218488" cy="561657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altLang="pt-BR" dirty="0"/>
              <a:t>A vida se manifesta na complexidade das relações, que são estudadas separadamente pelas ciências: exatas, biológicas e humanas. Mas a interdependência é um princípio que sustenta a vida neste planeta. 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altLang="pt-BR" dirty="0"/>
              <a:t>Negar a interdependência entre ciência e cultura significa negar o sujeito, desvanecendo o sentido da vida. Precisamos associar as sabedorias das antigas tradições simbólicas de interioridade aos princípios culturais e científicos modernos e pós-modernos, que exploram o mundo objetiva e intersubjetivamente. 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altLang="pt-BR" dirty="0"/>
              <a:t>A transdisciplinaridade está “entre”, “através” e “além” das disciplinas. A transdisciplinaridade </a:t>
            </a:r>
            <a:r>
              <a:rPr lang="pt-BR" altLang="pt-BR" dirty="0" err="1"/>
              <a:t>transgride</a:t>
            </a:r>
            <a:r>
              <a:rPr lang="pt-BR" altLang="pt-BR" dirty="0"/>
              <a:t> as fronteiras de cada ciência disciplinar e constrói um novo conhecimento “através” das ciências, um conhecimento integrado em função da humanidade, resgatando as relações de interdependência...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r="1" b="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1101</Words>
  <Application>Microsoft Office PowerPoint</Application>
  <PresentationFormat>Apresentação na tela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Rockwell</vt:lpstr>
      <vt:lpstr>Rockwell Condensed</vt:lpstr>
      <vt:lpstr>Rockwell Extra Bold</vt:lpstr>
      <vt:lpstr>Wingdings</vt:lpstr>
      <vt:lpstr>Tipo de Madeira</vt:lpstr>
      <vt:lpstr>TRIÁLOGOS trans-RELIGIOSOS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 o Terceiro Incluído e a Lógica Trinitária: Panikkar, as Ciências da Religião e o Ensino sobre as Religiões no Brasil.</dc:title>
  <dc:creator>Gilbraz Aragão</dc:creator>
  <cp:lastModifiedBy>Gilbraz Aragão</cp:lastModifiedBy>
  <cp:revision>4</cp:revision>
  <dcterms:created xsi:type="dcterms:W3CDTF">2018-10-24T10:40:47Z</dcterms:created>
  <dcterms:modified xsi:type="dcterms:W3CDTF">2025-10-09T09:17:53Z</dcterms:modified>
</cp:coreProperties>
</file>