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1F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371C9-D981-41D0-8344-6F7FF7A9991D}" type="datetimeFigureOut">
              <a:rPr lang="pt-BR"/>
              <a:pPr>
                <a:defRPr/>
              </a:pPr>
              <a:t>01/08/2012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C40B7-FF73-4B59-AC81-1480B361B8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73529-EF9C-4D35-A42B-8DA8762B672B}" type="datetimeFigureOut">
              <a:rPr lang="pt-BR"/>
              <a:pPr>
                <a:defRPr/>
              </a:pPr>
              <a:t>01/08/2012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24AE-0890-4574-9AA7-89C5A3330D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4281-E083-45F1-BF7C-ECA92831A176}" type="datetimeFigureOut">
              <a:rPr lang="pt-BR"/>
              <a:pPr>
                <a:defRPr/>
              </a:pPr>
              <a:t>01/08/2012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6175-8615-4352-A45E-65E91785A6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326D8-2B94-4A56-B7CF-B538E1A2C770}" type="datetimeFigureOut">
              <a:rPr lang="pt-BR"/>
              <a:pPr>
                <a:defRPr/>
              </a:pPr>
              <a:t>01/08/2012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FBEC-90F6-4668-B7FF-0C23DB460C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6E12-6A14-4C88-8B0D-6CF5D7F45E6E}" type="datetimeFigureOut">
              <a:rPr lang="pt-BR"/>
              <a:pPr>
                <a:defRPr/>
              </a:pPr>
              <a:t>01/08/2012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88EE4-EF4F-4351-9A18-2CC81A457C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0DC9F-E0D9-4F1F-A663-2A674DAC7252}" type="datetimeFigureOut">
              <a:rPr lang="pt-BR"/>
              <a:pPr>
                <a:defRPr/>
              </a:pPr>
              <a:t>01/08/2012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762B-AE04-41B3-993D-CAC22CD4FB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2D25-B014-45F3-9AD1-503F65B32881}" type="datetimeFigureOut">
              <a:rPr lang="pt-BR"/>
              <a:pPr>
                <a:defRPr/>
              </a:pPr>
              <a:t>01/08/2012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FD7C5-5713-41EE-83BC-C599DA5FFC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67266-6D03-46D9-8920-428CE668AC75}" type="datetimeFigureOut">
              <a:rPr lang="pt-BR"/>
              <a:pPr>
                <a:defRPr/>
              </a:pPr>
              <a:t>01/08/2012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5DB8B-146E-42C9-9BAE-E5D67A17B1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53403-61EE-4A87-820E-B01EE67C4B76}" type="datetimeFigureOut">
              <a:rPr lang="pt-BR"/>
              <a:pPr>
                <a:defRPr/>
              </a:pPr>
              <a:t>01/08/2012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27-99C1-48D2-85E0-AD1A9CC607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6D59D-410E-4508-89BF-2D76A0614AC6}" type="datetimeFigureOut">
              <a:rPr lang="pt-BR"/>
              <a:pPr>
                <a:defRPr/>
              </a:pPr>
              <a:t>01/08/2012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AB060-3A8A-4589-BAE7-AA99935362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102D2-2999-4B98-B2AD-DB9C6F3E1084}" type="datetimeFigureOut">
              <a:rPr lang="pt-BR"/>
              <a:pPr>
                <a:defRPr/>
              </a:pPr>
              <a:t>01/08/2012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3908C-45D7-43FF-950E-3051BFB613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612727-2D84-45DE-8DAE-B98EC478B1A4}" type="datetimeFigureOut">
              <a:rPr lang="pt-BR"/>
              <a:pPr>
                <a:defRPr/>
              </a:pPr>
              <a:t>01/08/2012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2889AC-7425-4A33-BB5E-86E1D4BD1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23850" y="2587625"/>
            <a:ext cx="8561388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+mn-cs"/>
              </a:rPr>
              <a:t>Aula Magna</a:t>
            </a:r>
            <a:endParaRPr lang="pt-BR" sz="4400" b="1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707904" y="4941168"/>
            <a:ext cx="5287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+mn-cs"/>
              </a:rPr>
              <a:t>Pe</a:t>
            </a:r>
            <a:r>
              <a:rPr lang="pt-BR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+mn-cs"/>
              </a:rPr>
              <a:t>. François-Xavier </a:t>
            </a:r>
            <a:r>
              <a:rPr lang="pt-BR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+mn-cs"/>
              </a:rPr>
              <a:t>Dumortier</a:t>
            </a:r>
            <a:r>
              <a:rPr lang="pt-BR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+mn-cs"/>
              </a:rPr>
              <a:t> </a:t>
            </a:r>
            <a:r>
              <a:rPr lang="pt-BR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+mn-cs"/>
              </a:rPr>
              <a:t>S.J.</a:t>
            </a:r>
            <a:endParaRPr lang="pt-BR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+mn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865313" y="5445125"/>
            <a:ext cx="72755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+mn-cs"/>
              </a:rPr>
              <a:t>Reitor da Pontifícia Universidade Gregoriana de Roma</a:t>
            </a:r>
            <a:endParaRPr lang="pt-BR" sz="2400" b="1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+mn-cs"/>
            </a:endParaRPr>
          </a:p>
        </p:txBody>
      </p:sp>
      <p:pic>
        <p:nvPicPr>
          <p:cNvPr id="2055" name="Imagem 10" descr="I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Imagem 12" descr="Logo unica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vedifo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4365104"/>
            <a:ext cx="1333500" cy="2162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269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Rapidamente ele foi chamado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Universitas</a:t>
            </a:r>
            <a:r>
              <a:rPr lang="pt-B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</a:t>
            </a:r>
            <a:r>
              <a:rPr lang="pt-BR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ationum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por causa da diversidade das origens de seus estudantes: desde 1572 havia 920 estudantes e, em 1600, mais de 2000. Homens célebres nela ensinaram ou estudaram:  Suarez,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Belarmino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Matteo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Ricci,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Boscovich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... Alguns professores marcaram a história, como por exemplo: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Christophorus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Clavius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 cujo 4º centenário da morte celebramos este ano.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1268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2293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Em 1579, o Papa Gregório XIII o nomeou na Comissão Pontifical para a reforma do calendário Juliano, comissão que entregou suas conclusões em 1582, abrindo o caminho ao novo calendário chamado “calendário gregoriano”. Se o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Collegium</a:t>
            </a:r>
            <a:r>
              <a:rPr lang="pt-B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Romanum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pôde desempenhar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tal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papel é porque tinha um corpo docente de grande qualidade,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preocupado,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nesse período de profundas transformações, em formar homens que pudessem levar o Evangelho de Cristo a todas as fronteiras de seu tempo: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2292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3317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essas fronteiras não eram somente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geográficas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mas também e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talvez, sobretudo,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intelectuais, culturais e religiosas. Um trabalho pedagógico, criativo e refletido, realizou-se durante os primeiros cinquenta anos: a célebre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Ratio</a:t>
            </a:r>
            <a:r>
              <a:rPr lang="pt-B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studiorum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de 1599 para os colégios jesuítas de todo o mundo teve o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Collegium</a:t>
            </a:r>
            <a:r>
              <a:rPr lang="pt-B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Romanum</a:t>
            </a:r>
            <a:r>
              <a:rPr lang="pt-B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como lugar de referência e vários de seus professores como redatores.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3316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4341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No centro dessa pedagogia, havia o desejo de dar uma formação intelectual e humana que fosse “integral” e que visasse a cultivar prioritariamente a inteligência, a memória e o julgamento.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Eu me permiti lembrar essas origens da Gregoriana para dizer-lhes o quanto este enraizamento histórico, este passado que teve, sem dúvida, suas sombras, mas do qual retemos sobretudo os momentos luminosos,  permanece presente hoje e, de algum modo, nos impulsiona.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4340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5365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Hoje a Gregoriana possui por volta de 2800 estudantes, dos quais um terço no terceiro ciclo. Três quartos dos estudantes não são italianos, mas vêm de 132 países diferentes; mais da metade dos estudantes não são europeus. Esta situação é a mesma no que concerne o corpo docente: três quartos dos professores “estáveis” não são italianos. Isso poderia ser Babel, mas não é o caso: a maravilha de uma universidade tão internacional, é que todos acolhem a todos.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5364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6389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Temos 6 Faculdades: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Teologia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ilosofia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Direito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anônico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História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da Igreja,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Ciências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ociais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</a:t>
            </a:r>
            <a:r>
              <a:rPr lang="pt-BR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issiologia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 2 Institutos: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Espiritualidade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Psicologia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 6 Centros: formação de formadores ao sacerdócio e à vida consagrada, diálogo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Judeus-cristãos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espiritualidade inaciana, fé e cultura “Alberto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Hurtado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”, comunicação social, proteção de menores.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 que nos caracteriza?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6388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7413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96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Enquanto Universidade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 devemos ser fiéis ao melhor da tradição universitária que sempre mostrou o quanto um trabalho intelectual rigoroso e vigoroso supõe que se confie na capacidade humana de buscar a verdade, de encontrá-la, de viver em consequência.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Como o sabemos, os desafios atuais – tanto nas nossas sociedades quanto na Igreja – não faltam: é por isso que o trabalho universitário está, de algum modo, “em primeira linha”.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7412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8437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96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formação intelectual visa sempre à formação do juízo, quer dizer, a “pensar acertadamente”, que se exerce na humildade de uma razão que trabalha sem cessar. Sim, a universidade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é, primeiramente,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 lugar onde se aprende a pensar, isto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é,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conhecer, a compreender, a discernir... isto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é, definitivamente,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orientar-se na vida e no mundo conforme o que permite ao homem ser o que ele é;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8436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9461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estamos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em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Roma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esta situação geográfica, querida desde a origem, não é nem um privilégio, nem um constrangimento; ela me parece, antes, designar nossa responsabilidade. Com efeito, viver uma missão de estudante ou de professor em Roma abre à dimensão mais universal da Igreja. Roma não é em primeiro lugar o “centro administrativo” da Igreja ou a sede de seu governo: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9460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20485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Inácio de Loyola, este homem que tinha o cuidado de fazer entrar o espiritual no social e no histórico, queria que o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Collegium</a:t>
            </a:r>
            <a:r>
              <a:rPr lang="pt-B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Romanum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formasse homens que levassem ao coração do mundo o que está no coração da Igreja. A situação da Gregoriana é a de ser e a de permanecer no coração da Igreja para formar homens que vão ao coração do mundo. Como vocês o sabem, o coração permite viver e amar: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20484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77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268413"/>
            <a:ext cx="80645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Senhor Reitor,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Senhoras e senhores Professores,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 todos vocês, estudantes desta grande Universidade.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Permitam-me,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antes de mais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nada,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dizer-lhes minha alegria por encontrar-me aqui com vocês. Uma Universidade não é nunca um lugar como os outros: não a visitamos e não nos encontramos nela como poderia se fazer em outros lugares. Pequena ou grande, antiga ou recente, uma Universidade tem sempre um caráter singular:</a:t>
            </a:r>
          </a:p>
        </p:txBody>
      </p:sp>
      <p:sp>
        <p:nvSpPr>
          <p:cNvPr id="8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3076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21509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trata-se, pois, para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nós,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formar homens e mulheres que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sejam “viventes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 amantes”, que levem – pelo que dizem e pelo que vivem – o Evangelho de Cristo como uma palavra que vivifica e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faz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amar, uma palavra de vida e de amor;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21508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22533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enquanto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lugar de formação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tantos homens e mulheres que terão amanhã responsabilidades na e para a Igreja, parece-me que nossa primeira missão é a de formar homens e mulheres que busquem Deus e sejam testemunhas de Cristo. Vivemos num mundo que nos pede saber “dar a razão da esperança que nos habita” (1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Pd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3,15). Não é a fé a maior aventura da vida humana, alguma coisa que não é da natureza nem do cálculo, nem do efêmero, mas algo que se vive como um engajamento e como uma esperança?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22532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23557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Longe de se opor à inteligência, a fé requer a inteligência: é por isso que não devemos temer o belo risco da inteligência, mesmo se sabemos também o quanto é importante esta outra forma de inteligência – a inteligência do coração – que às vezes permite ver o que o espírito humano ainda não percebeu.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23556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24581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latin typeface="+mn-lt"/>
                <a:cs typeface="+mn-cs"/>
              </a:rPr>
              <a:t>Quando consideramos nossa missão, penso que nos é preciso uma clara consciência do que o filósofo alemão Karl </a:t>
            </a:r>
            <a:r>
              <a:rPr lang="pt-BR" sz="2800" dirty="0" err="1">
                <a:solidFill>
                  <a:schemeClr val="bg1"/>
                </a:solidFill>
                <a:latin typeface="+mn-lt"/>
                <a:cs typeface="+mn-cs"/>
              </a:rPr>
              <a:t>Jaspers</a:t>
            </a:r>
            <a:r>
              <a:rPr lang="pt-BR" sz="2800" dirty="0">
                <a:solidFill>
                  <a:schemeClr val="bg1"/>
                </a:solidFill>
                <a:latin typeface="+mn-lt"/>
                <a:cs typeface="+mn-cs"/>
              </a:rPr>
              <a:t> chamava, num pequeno livro, “a situação espiritual de nosso tempo”, isto </a:t>
            </a:r>
            <a:r>
              <a:rPr lang="pt-BR" sz="2800" dirty="0" smtClean="0">
                <a:solidFill>
                  <a:schemeClr val="bg1"/>
                </a:solidFill>
                <a:latin typeface="+mn-lt"/>
                <a:cs typeface="+mn-cs"/>
              </a:rPr>
              <a:t>é, </a:t>
            </a:r>
            <a:r>
              <a:rPr lang="pt-BR" sz="2800" dirty="0">
                <a:solidFill>
                  <a:schemeClr val="bg1"/>
                </a:solidFill>
                <a:latin typeface="+mn-lt"/>
                <a:cs typeface="+mn-cs"/>
              </a:rPr>
              <a:t>os pontos cruciais que devemos afrontar com as armas da razão e da inteligência. Gostaria de mencionar três: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24580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25605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o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saber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para alguns, saber é acumular conhecimentos, reportar-se a ele sob a forma de um tratamento de dados já existentes, proceder por empréstimo ao pensamento dos outros... em suma, obedecer à “pulsão epistemológica” de nossa cultura moderna. E pode-se saber muito sem nada compreender: com efeito, a verdade não é uma soma de informações a triar, o sentido da vida não se encontra numa enciclopédia, a fé como o amor não são o fruto de uma demonstração...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25604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26629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Mais do que nunca, o que importa é pensar por si mesmo, isto é, às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vezes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é preciso consentir em não saber mais nada, a não dominar mais nada para que se abra o caminho para outra coisa... para o que tradicionalmente se chamava  “ o Verdadeiro, o Belo e o Bem”...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26628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27653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globalização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este alargamento do campo de nossas preocupações que às vezes chamamos “globalização” corre o risco de nos fazer sobrevoar de um assunto a outro, de um canto do mundo a outro, de uma emoção a outra, de tal modo se abriu  o espaço sem limite aparente. </a:t>
            </a:r>
            <a:r>
              <a:rPr lang="fr-F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Tudo e todos parecem próximos...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Ora, precisamente nesse contexto e com todas as possibilidades oferecidas, parece-me que é importante não perder de vista o ponto determinante de uma formação à interioridade e à profundidade: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27652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28677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sem interioridade e sem profundidade não há verdadeira reflexão possível; é preciso viver interiormente para que nossas escolhas e nossos engajamentos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tenham, verdadeiramente,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uma terra onde enraizar-se.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28676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29701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 presente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em nossa cultura que privilegia o imediato, parece-me importante ser homens que não perdem a memória de um passado que frequentemente não entregou tudo o que podia dar, seu “inacabado” (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Ricoeur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 e, além do mais, será que não é necessário se lembrar do que está escrito na entrada do campo de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Dachau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“quem ignora o passado está condenado a repeti-lo”?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29700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725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830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Da nossa capacidade de aprender com o passado depende nosso desejo de um futuro que não seja o simples prolongamento do ontem, mas que nasça de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certa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“visão”, de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certo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“sonho” como pudera expressar Martin Luther King. Se há uma coisa da qual muitos “sofrem” hoje, é a falta de memória e a falta de “visão”. Ora, o que está em jogo numa formação intelectual e universitária é precisamente fazer compreender as implicações de uma memória viva do passado e de um olhar novo sobre o futuro a construir.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30724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4101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 efeito, este ambiente reúne aqueles que se esforçam para refletir – e isso em todos os domínios propostos ao desejo de conhecer e de se formar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aqueles que olham para o futuro – seu futuro pessoal e o futuro de um mundo que está sempre em construção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aqueles que desejam compreender melhor o homem e sua vida – enfim, aqueles que são movidos pela busca da verdade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... 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4100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1749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96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razão de ser de uma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Universidade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são os estudantes, seus estudantes. Deixem-me fazer-lhes uma confidência: quando estou no meu escritório, tomado por tarefas administrativas, lidando com problemas de todo tipo que vão de estudantes a orçamento e aos prédios, saio para ver os estudantes que fazem uma pausa entre dois cursos.... retomo consciência de que não sou um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manager,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ou um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mediador,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ou um “solucionador de problemas”...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31748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2773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830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Compreendo de novo o sentido de meu trabalho e de minha missão: estou lá por causa deles e para eles... e volto ao meu escritório com um pouco mais de coragem! Sim, a razão de ser de uma Universidade são os estudantes, mas eles são, eles mesmos, os primeiros responsáveis de sua formação. E gostaria de dizer-lhes três das minhas convicções quanto a este tempo de suas vidas que vocês, estudantes, passam numa Universidade: é uma experiência intelectual, é o tempo em que se desenvolve a aptidão ao diálogo, é um compromisso.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32772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3797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96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 trabalho intelectual é, ao menos a meu ver, uma verdadeira e profunda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experiência intelectual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falo de experiência não no sentido de um acontecimento pontual, mas no sentido alemão do termo: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eine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Erfahrung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isto é, viver um caminho, trilhar um caminho, aceitar a lentidão dessa marcha que é um caminhar nos passos de outrem, caminhar atravessado por lugares novos, que vai em frente sem que a destinação seja sempre clara.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33796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4821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830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certo modo, a experiência intelectual é um caminho sem fim. Em nossa sociedade tecnicista somos, às vezes, obcecados pela eficácia, pelo resultado, pela utilidade: a experiência intelectual obedece a uma outra lógica em que encontro quatro condições que um grande filósofo e um teólogo norte-americano, Bernard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Lonergan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especificava assim: seja atento, seja inteligente, seja razoável e seja responsável. Seja atento, isto é, tenha disponibilidade interior que deixa o espírito livre para se maravilhar e descobrir: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34820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5845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830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é a condição necessária para uma verdadeira presença ao que advém, ao que não é programável... Seja inteligente, isto é,  não tenha uma inteligência ociosa, mas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exerça-a,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pois é nesse exercício que você a desenvolverá; a inteligência é paciente e crítica: ela necessita de tempo para se exercer e não elimina nada de seu campo de exame... Seja razoável, isto é, use de sua razão e aceite reconhecer seus limites, limites aos quais é preciso afrontar para poder avançar... Seja responsável, isto é, saiba que muito depende de você: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35844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6869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depende de você desenvolver tudo o que você é e possui como dons e capacidades, depende de você preparar hoje seu próprio futuro e o futuro dos que terão confiança em você...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Não é somente o tempo de uma experiência intelectual que ninguém fará no seu lugar, é também o tempo em que se desenvolve a aptidão ao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diálogo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Falar assim, é falar de tudo o que se vive na experiência intelectual, mas também na vida do que crê e na experiência espiritual: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36868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7893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 diálogo nasce lá onde, recusando a lei do “cada um por si” ou a imperiosa necessidade do único cuidado consigo ou ainda a armadilha individualista de centrar-se em si mesmo, cada um se abre ao que o outro é na admiração do que nos é comum e no respeito do que nos diferencia.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37892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8917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Vocês o sabem como eu: falamos diferentemente dos outros conforme o caso, se falamos deles ou se falamos com eles! Há uma belíssima citação de Hannah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Arendt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a respeito de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Jaspers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e de sua mulher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Gertrud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que não posso deixar de evocar: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38916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9941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“desenvolveu-se e exerceu-se sua aptidão incomparável ao diálogo, a esplêndida exatidão da escuta, a constante disposição a se explicar, a paciência de permanecer na questão debatida; e cada vez mais ainda a capacidade de atrair no espaço do diálogo o que somos inclinados a calar, de fazer disso alguma coisa que merece ser dita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assim, transformar, alargar, afiar tudo na palavra e na escuta” (H.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Arendt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Vies</a:t>
            </a:r>
            <a:r>
              <a:rPr lang="pt-B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politiques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Paris, Gallimard, 1974, p.91).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39940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40965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Esse diálogo vive-se em toda parte: na relação com os grandes textos da tradição intelectual, na relação entre os professores e vocês, de vocês com os professores, na relação com o Senhor, na relação entre vocês...  Creio que é importante aprender a referir-se a outrem: é uma espécie de “escola do ouvido” que leva a escutar, mas também a falar, a ouvir, mas também a se fazer ouvir, a se calar, mas também a ousar a própria palavra quando o silêncio gritar...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40964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125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Um tal ambiente tem um “não sei o que” que faz dele um lugar único e precioso entre todos. Um célebre jesuíta, o Cardeal Martini, escrevia no “Sonho de Jerusalém”: “o que me entristece são as pessoas que não refletem, que se deixam levar pelas circunstâncias...”. Uma Universidade reúne precisamente aqueles e aquelas que desejam refletir e que acreditam na força das ideias.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5124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41989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96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Este tempo de experiência intelectual se vive também como um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compromisso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digo compromisso porque não se pode viver o que implica a vida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universitária,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poupando-se, limitando sua implicação ao mínimo estritamente requerido. Creio na generosidade da inteligência que é uma espécie de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elã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de toda a pessoa. Para mim, não está sem analogia com o que é requerido do retirante no início dos </a:t>
            </a:r>
            <a:r>
              <a:rPr lang="pt-B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Exercícios Espirituais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41988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43013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“um coração largo e uma grande generosidade”. Sem esta generosidade, sem esta abertura de si, sem esta capacidade a implicar-se, corre-se o risco de constituir-se em si e ao redor de si um pequeno mundo que será rapidamente muito intrincado. Gostei muito de ler recentemente que o filósofo francês Jean-François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Lyotard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- que havia popularizado o conceito de pós-modernidade - preferia à questão: “o que é a filosofia?” esta outra questão: “o que é filosofar?”.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43012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44037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Como vocês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veem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a mudança é importante: não se trata de considerar a filosofia como uma disciplina que, sob diferentes aspectos, pode ou deve ser o objeto de um saber: história da filosofia, filosofia das ciências, filosofia moral... e podemos prosseguir com uma tal enumeração! Trata-se do ato de filosofar, do “filosofar” como um compromisso e uma ação.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44036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45061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830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 parece-me fundamental viver assim a filosofia em sociedades que consideram frequentemente como essenciais questões que são na realidade secundárias e onde muitos seguem cegamente modas e ventos, quaisquer que sejam as variações da moda e as mudanças de direção dos ventos. Tal é o caminho em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que se trata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pensar por si mesmo sem aceitar os “prêt-à-porter” ideológicos, em que avançamos aguilhoados por questões que carregamos e com o desejo de compreender melhor o que se começou a conhecer: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45060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46085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é o caminho da liberdade de espírito e da busca da verdade. E se vocês me permitem cito um outro filósofo francês, Eric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Weil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dizendo: “a tradição da tradição, é colocar-se sempre em questão”, expressando assim o quanto a experiência intelectual se alimenta sem cessar de perguntas e de questionamentos que traduzem a sede de sentido e a fome de verdade que são as do homem.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46084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47109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imagem do caminho, a importância do diálogo, a exigência do compromisso: são três aspectos da vida intelectual e da vida universitária que me parecem conduzir-nos a uma conjuntura crucial: a relação entre a fé e a razão. O Papa Bento XVI não cessa de lembrar-nos: há quase dois anos, em seu discurso em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Westminster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Hall, no dia 17 de setembro de 2010, dizia: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47108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48133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“queria sugerir que o mundo da razão e da fé, o mundo da racionalidade secular e o mundo da crença religiosa reconheçam que necessitam um do outro, que não devem temer entrar num profundo e permanente diálogo, e isso para o bem de nossa civilização”. Certamente, não se pode reprovar o cristianismo – e particularmente a tradição católica – de desconfiar da razão: muito pelo contrário!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48132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49157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Diante da irracionalidade difusa que se insinua na cultura ocidental, no meio de sociedades complexas e frágeis que perdem seus marcos fundamentais, a Igreja e os cristãos não cessam de lembrar a importância da razão: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49156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0181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96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esta faz a grandeza do homem capaz de pensar por si mesmo e desejoso de buscar a verdade, do ser humano capaz de buscar e encontrar pontos de referência para uma ação reta e justa e desejoso de guiar-se conforme o que é o mais universal, do homem capaz de denunciar o que ultraja a liberdade e a dignidade do homem e desejoso de construir com outros uma sociedade em que o respeito de cada um seja uma pedra angular...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50180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1205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96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É uma tal concepção da razão que leva a recusar uma redução da razão à pura razão técnica e instrumental, a considerá-la prioritária ou exclusivamente sob seu aspecto operatório. Uma certa mentalidade racionalista, negadora de tudo o que escapa ao seu controle, reduz a razão à única dimensão dela mesma: é a razão “útil” que quer resolver os problemas, é a razão eficaz que se mede em termos de custos e de resultados.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51204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149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Parece-me que, desde suas origens, a primeira missão de uma Universidade foi a de oferecer às pessoas que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pensam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um ambiente e meios para se entregar ao belo risco da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inteligência,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sabendo que, como o escrevia ainda o Cardeal Martini, “aquele que reflete, progride”. Eu gostaria de falar-lhes em sua língua, mas não posso fazê-lo e peço que me desculpem.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6148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2229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395536" y="1916831"/>
            <a:ext cx="842493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Podemos tomar um exemplo: a morte não é somente um problema que se deve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enfrentar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do ponto de vista da segurança urbana, da política de saúde, da organização dos transportes e da rede de estradas... é também um acontecimento que faz parte da condição humana, que coloca a cada um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nós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questão do sentido de nossa existência pessoal e comunitária... e esta interrogação fundamental não é “fora do domínio” da razão... Será necessário acrescentar que toda nossa tradição espiritual testemunha que a busca de Deus mais radical nunca prescinde da razão humana?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52228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3253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96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Numa época em que sempre corremos o risco de passar do racionalismo mais estreito ao fundamentalismo mais ingênuo, compreendemos a importância do laço entre fé e razão: nas sociedades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europeias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que vivem a não evidência de Deus, é fundamental desejar e poder dar as razões da própria fé. Trata-se, em definitivo, de entrar mais profundamente no mistério de Deus que se revela e se dá ao coração e à inteligência do homem.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53252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4277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 nós o sabemos também: tudo não se explica conforme uma certa razão: é assim que o amor tem razões que a própria razão desconhece... o dom de si por uma causa humanitária ou na vida religiosa, o dom de si até o sacrifício da própria vida obedece a “lógicas” que têm seu rigor e seu sentido, mas parecem insensatas aos olhos de uma razão que seria a do cálculo e a da utilidade.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54276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5301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Não seria então necessário dizer que a racionalidade mais secular precisaria que a experiência humana mais radical – a experiência de Deus buscado e amado – lhe desse uma visão nova e diferente? A razão daquele que crê pode ajudar a ver e a escutar o que não se pode ver nem escutar senão com os olhos e os ouvidos que aprenderam a ver o invisível e a escutar o que corremos o risco de nunca poder escutar.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55300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6325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2204864"/>
            <a:ext cx="8064500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Reconhecendo isso, o filósofo Jürgen Habermas dizia: “’uma visão religiosa do mundo’ é capaz de trazer alguma coisa de essencial à sociedade secularizada”. No caminho da razão que é o do homem, a experiência e a tradição religiosas não são supérfluas...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56324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7349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2708920"/>
            <a:ext cx="80645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Através do que eu lhes disse, ou antes confiei, o que me parece importante em relação à Gregoriana, em relação à experiência intelectual ou em relação ao elo entre razão e fé – vocês compreenderam o que acredito ser nossa tarefa hoje: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57348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8373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2492896"/>
            <a:ext cx="80645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somos portadores do que nossa tradição intelectual e cristã nos permitiu pensar e viver quanto à busca da verdade e à paixão pela liberdade, quanto ao cuidado da razão e das exigências do homem: essa tradição que nos conduz hoje a ter que pensar um humanismo moderno que esteja à altura dessa tradição;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58372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9397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96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da qualidade de nossa presença a este tempo da história, ao que faz a sua singularidade e ao que constitui os seus desafios, depende a qualidade de nosso testemunho de cristãos vivendo conforme a expressão de Emmanuel </a:t>
            </a:r>
            <a:r>
              <a:rPr lang="pt-B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Mounier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“um cristianismo aberto (</a:t>
            </a:r>
            <a:r>
              <a:rPr lang="pt-B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grand</a:t>
            </a:r>
            <a:r>
              <a:rPr lang="pt-B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air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)” que dá aos homens e às mulheres de hoje o gosto pelas coisas de Deus e o desejo do Cristo;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59396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0421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830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ser-nos-á preciso sempre as duas “asas” da razão e da fé para ir além do que acreditamos saber, compreender e dominar... e teremos necessidade destes dois pés da racionalidade secular e da experiência da fé para avançar neste caminho que, para retomar os termos do Papa Bento XVI, é o de “um diálogo profundo e permanente e isso para o bem de nossa civilização”.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 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François-Xavier Dumortier s.j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60420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7173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É a minha segunda passagem neste belo e grande país, mas antes de vir, descobri esta beleza e grandeza através de brasileiros que tive a alegria de encontrar. Foi assim que conheci o Reitor, quando ele era estudante em Paris e pude apreciar todas as qualidades de inteligência e de coração daquele que se tornou também um amigo. Hoje gostaria de agradecer-lhe por ter-me convidado a vir a esta Universidade. Lembrar isso não é somente falar de um modo pessoal: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7172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8197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é também lembrar que uma universidade não é feita só de construções, de regulamentos e de orçamentos: ela é feita de homens e de mulheres, possui o rosto daqueles e daquelas que nela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vêm 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não somente como “consumidores” de ciência, mas para fazê-la viver. Finalmente, uma universidade só tem o sentido que lhe dão aqueles e aquelas que nela ensinam, estudam e trabalham de diferentes maneiras.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8196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9221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4830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Gostaria, no tempo que me cabe, de falar-lhes primeiramente da Universidade onde estou, o que será um meio de dizer-lhes algumas das minhas convicções quanto à missão de uma universidade – a seguir, gostaria de evidenciar o que está no coração do tempo que vocês podem viver aqui, isto é, o que está em jogo na “experiência intelectual” – enfim, enquanto homem de fé e jesuíta, gostaria de partilhar algumas reflexões sobre  o que está em jogo em nossas sociedades,  a saber, a relação entre a razão e a fé. 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9220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D1F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0245" name="Imagem 12" descr="Logo unic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913" y="71438"/>
            <a:ext cx="1608137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11188" y="1906588"/>
            <a:ext cx="8064500" cy="396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Pontifícia Universidade Gregoriana  não é  uma universidade recente: foi santo Inácio de Loyola, o fundador da Companhia de Jesus, que criou esta instituição que nas origens chamava-se: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Collegium</a:t>
            </a:r>
            <a:r>
              <a:rPr lang="pt-B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Romanum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e que lhe era, conforme os testemunhos da época, “precioso como a pupila dos olhos”. O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Collegium</a:t>
            </a:r>
            <a:r>
              <a:rPr lang="pt-B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BR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Romanum</a:t>
            </a: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abriu suas portas no dia 22 de fevereiro de 1551 como “escola de gramática, de humanidades e de doutrina cristã”.</a:t>
            </a:r>
          </a:p>
        </p:txBody>
      </p:sp>
      <p:sp>
        <p:nvSpPr>
          <p:cNvPr id="7" name="Título 71"/>
          <p:cNvSpPr txBox="1">
            <a:spLocks/>
          </p:cNvSpPr>
          <p:nvPr/>
        </p:nvSpPr>
        <p:spPr>
          <a:xfrm>
            <a:off x="-36513" y="633413"/>
            <a:ext cx="6048376" cy="4921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Universidade Católica de Pernambuco</a:t>
            </a:r>
            <a:endParaRPr lang="pt-B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0244" name="Imagem 10" descr="I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0"/>
            <a:ext cx="201612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2">
            <a:lumMod val="75000"/>
          </a:schemeClr>
        </a:solidFill>
      </a:spPr>
      <a:bodyPr anchor="ctr">
        <a:normAutofit lnSpcReduction="10000"/>
      </a:bodyPr>
      <a:lstStyle>
        <a:defPPr algn="l" fontAlgn="auto">
          <a:spcAft>
            <a:spcPts val="0"/>
          </a:spcAft>
          <a:defRPr sz="2800" i="1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andara" pitchFamily="34" charset="0"/>
          </a:defRPr>
        </a:defPPr>
      </a:lstStyle>
      <a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</TotalTime>
  <Words>4608</Words>
  <Application>Microsoft Office PowerPoint</Application>
  <PresentationFormat>Apresentação na tela (4:3)</PresentationFormat>
  <Paragraphs>130</Paragraphs>
  <Slides>58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58</vt:i4>
      </vt:variant>
    </vt:vector>
  </HeadingPairs>
  <TitlesOfParts>
    <vt:vector size="5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Pde Francis</dc:creator>
  <cp:lastModifiedBy>Carlos</cp:lastModifiedBy>
  <cp:revision>218</cp:revision>
  <dcterms:created xsi:type="dcterms:W3CDTF">2012-04-14T18:05:20Z</dcterms:created>
  <dcterms:modified xsi:type="dcterms:W3CDTF">2012-08-01T14:18:54Z</dcterms:modified>
</cp:coreProperties>
</file>